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97" r:id="rId2"/>
    <p:sldId id="271" r:id="rId3"/>
    <p:sldId id="285" r:id="rId4"/>
    <p:sldId id="287" r:id="rId5"/>
    <p:sldId id="366" r:id="rId6"/>
    <p:sldId id="405" r:id="rId7"/>
    <p:sldId id="406" r:id="rId8"/>
    <p:sldId id="372" r:id="rId9"/>
    <p:sldId id="297" r:id="rId10"/>
    <p:sldId id="412" r:id="rId11"/>
    <p:sldId id="413" r:id="rId12"/>
    <p:sldId id="414" r:id="rId13"/>
    <p:sldId id="306" r:id="rId14"/>
    <p:sldId id="340" r:id="rId15"/>
    <p:sldId id="339" r:id="rId16"/>
    <p:sldId id="368" r:id="rId17"/>
    <p:sldId id="335" r:id="rId18"/>
    <p:sldId id="407" r:id="rId19"/>
    <p:sldId id="408" r:id="rId20"/>
    <p:sldId id="409" r:id="rId21"/>
    <p:sldId id="410" r:id="rId22"/>
    <p:sldId id="411" r:id="rId23"/>
    <p:sldId id="415" r:id="rId24"/>
    <p:sldId id="416" r:id="rId25"/>
    <p:sldId id="417" r:id="rId26"/>
    <p:sldId id="418" r:id="rId27"/>
    <p:sldId id="41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18E24-C6B0-4B16-A939-60FC3DA182D6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92B54-B51A-4BC2-8D1B-CE9A1ACA01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AB645-3EA7-46EF-A449-FE3E702E8083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E5592-A769-4937-80D5-5FB97B2FE80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18457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экономического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образа мышления </a:t>
            </a: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уроках математики, </a:t>
            </a: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литературного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чтения, </a:t>
            </a: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окружающего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мира,     </a:t>
            </a: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решении проектных задач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7222" y="274638"/>
            <a:ext cx="9858444" cy="5797568"/>
          </a:xfrm>
        </p:spPr>
        <p:txBody>
          <a:bodyPr>
            <a:normAutofit fontScale="90000"/>
          </a:bodyPr>
          <a:lstStyle/>
          <a:p>
            <a:r>
              <a:rPr lang="ru-RU" sz="10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Продажа -</a:t>
            </a:r>
            <a:r>
              <a:rPr lang="ru-RU" sz="10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передача товара  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за денежную плату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901146" cy="6154758"/>
          </a:xfrm>
        </p:spPr>
        <p:txBody>
          <a:bodyPr>
            <a:norm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Рынок –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место купли – продажи товаров и услуг, заключение торговых сделок</a:t>
            </a:r>
            <a:endParaRPr lang="ru-RU" sz="5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74638"/>
            <a:ext cx="7786710" cy="5940444"/>
          </a:xfrm>
        </p:spPr>
        <p:txBody>
          <a:bodyPr/>
          <a:lstStyle/>
          <a:p>
            <a:r>
              <a:rPr lang="ru-RU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Цена –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денежное выражение стоимости товара</a:t>
            </a:r>
            <a:endParaRPr lang="ru-RU" sz="6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011882"/>
          </a:xfrm>
        </p:spPr>
        <p:txBody>
          <a:bodyPr anchor="t">
            <a:normAutofit fontScale="90000"/>
          </a:bodyPr>
          <a:lstStyle/>
          <a:p>
            <a:pPr lvl="0" algn="l" fontAlgn="base">
              <a:spcAft>
                <a:spcPct val="0"/>
              </a:spcAft>
            </a:pP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своей сестрёнки старшей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Получил Серёжа Мишкин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Замечательный подарок </a:t>
            </a:r>
            <a:r>
              <a:rPr lang="ru-RU" sz="3600" b="1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Интереснейшую книжку.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И, подарок свой вручая,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Говорит она братишке: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На, возьми, владей, Серёжа!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 </a:t>
            </a:r>
            <a:r>
              <a:rPr lang="ru-RU" sz="3600" b="1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хозяин этой книжки</a:t>
            </a:r>
            <a:r>
              <a:rPr lang="ru-RU" sz="3600" b="1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Обменять, продать </a:t>
            </a:r>
            <a:r>
              <a:rPr lang="ru-RU" sz="3600" b="1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что хочет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Делать с ней теперь он может.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Потому что он владелец,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Книга </a:t>
            </a:r>
            <a:r>
              <a:rPr lang="ru-RU" sz="3600" b="1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собственность Серёжи.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011882"/>
          </a:xfrm>
        </p:spPr>
        <p:txBody>
          <a:bodyPr anchor="t">
            <a:normAutofit fontScale="90000"/>
          </a:bodyPr>
          <a:lstStyle/>
          <a:p>
            <a:pPr lvl="0" algn="l" fontAlgn="base">
              <a:spcAft>
                <a:spcPct val="0"/>
              </a:spcAft>
            </a:pP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своей сестрёнки старшей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Получил Серёжа Мишкин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Замечательный подарок </a:t>
            </a:r>
            <a:r>
              <a:rPr lang="ru-RU" sz="3600" b="1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Интереснейшую книжку.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И, подарок свой вручая,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Говорит она братишке: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На, возьми, владей, Серёжа!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 </a:t>
            </a:r>
            <a:r>
              <a:rPr lang="ru-RU" sz="3600" b="1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хозяин этой книжки</a:t>
            </a:r>
            <a:r>
              <a:rPr lang="ru-RU" sz="3600" b="1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Обменять, продать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что хочет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Делать с ней теперь он может.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Потому что он </a:t>
            </a:r>
            <a:r>
              <a:rPr lang="ru-RU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владелец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Книга </a:t>
            </a:r>
            <a:r>
              <a:rPr lang="ru-RU" sz="3600" b="1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собственность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Серёжи.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7174" y="44624"/>
            <a:ext cx="4525624" cy="333792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5174" y="44624"/>
            <a:ext cx="4897271" cy="3240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03876" y="3284985"/>
            <a:ext cx="4718922" cy="3539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578" y="3284986"/>
            <a:ext cx="4554946" cy="353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1911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Елена\Pictures\2022-01-24_002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02432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044022" cy="5940444"/>
          </a:xfrm>
        </p:spPr>
        <p:txBody>
          <a:bodyPr>
            <a:normAutofit fontScale="90000"/>
          </a:bodyPr>
          <a:lstStyle/>
          <a:p>
            <a:pPr algn="l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Все новости, </a:t>
            </a:r>
            <a:br>
              <a:rPr lang="ru-RU" sz="7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за исключением цены на хлеб, бессмысленны и неуместны.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Чарльз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Лэм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(1775 – 1834), 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английский поэт</a:t>
            </a:r>
            <a:endParaRPr lang="ru-RU" sz="3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8229600" cy="1828800"/>
          </a:xfrm>
        </p:spPr>
        <p:txBody>
          <a:bodyPr/>
          <a:lstStyle/>
          <a:p>
            <a:r>
              <a:rPr lang="ru-RU" b="1" cap="none" dirty="0" smtClean="0">
                <a:latin typeface="Times New Roman" pitchFamily="18" charset="0"/>
                <a:cs typeface="Times New Roman" pitchFamily="18" charset="0"/>
              </a:rPr>
              <a:t>Какие науки спрятались</a:t>
            </a:r>
            <a:br>
              <a:rPr lang="ru-RU" b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cap="none" dirty="0" smtClean="0">
                <a:latin typeface="Times New Roman" pitchFamily="18" charset="0"/>
                <a:cs typeface="Times New Roman" pitchFamily="18" charset="0"/>
              </a:rPr>
              <a:t>в борще?</a:t>
            </a:r>
            <a:endParaRPr lang="ru-RU" b="1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s://img1.liveinternet.ru/images/attach/c/7/96/643/96643379_bor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285992"/>
            <a:ext cx="6286544" cy="4354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 класс (5 часов)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857231"/>
          <a:ext cx="8472520" cy="5715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44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5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540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181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66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№ урока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Предмет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Тема, заявленная по предмету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Тема по ОФГ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38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Окружающий мир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Что такое экономика?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Как разумно делать покупки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38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42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Окружающий мир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Опасные незнакомцы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Кто такие мошенники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64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Окружающий мир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Наша дружная семья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Из чего состоят доходы семьи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329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136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Решение текстовых задач арифметическим способом. Задачи с величинами: цена, количество, стоимость.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Жизненная математика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215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167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Решение задач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Зачем планировать расходы семьи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59404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Елена\Desktop\Новая папка\IMG_20180428_010604.jpg"/>
          <p:cNvPicPr/>
          <p:nvPr/>
        </p:nvPicPr>
        <p:blipFill>
          <a:blip r:embed="rId3" cstate="print"/>
          <a:srcRect l="7117" t="6974" r="6993" b="7277"/>
          <a:stretch>
            <a:fillRect/>
          </a:stretch>
        </p:blipFill>
        <p:spPr bwMode="auto">
          <a:xfrm rot="16200000">
            <a:off x="75156" y="-503815"/>
            <a:ext cx="3037595" cy="404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\Desktop\Новая папка\IMG_20180428_010619.jpg"/>
          <p:cNvPicPr/>
          <p:nvPr/>
        </p:nvPicPr>
        <p:blipFill>
          <a:blip r:embed="rId4" cstate="print"/>
          <a:srcRect l="18107" r="19068"/>
          <a:stretch>
            <a:fillRect/>
          </a:stretch>
        </p:blipFill>
        <p:spPr bwMode="auto">
          <a:xfrm>
            <a:off x="5929322" y="2643182"/>
            <a:ext cx="3727173" cy="444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Desktop\Новая папка\IMG_20180428_010629.jpg"/>
          <p:cNvPicPr/>
          <p:nvPr/>
        </p:nvPicPr>
        <p:blipFill>
          <a:blip r:embed="rId5" cstate="print"/>
          <a:srcRect l="10401" t="5149" r="6842" b="4624"/>
          <a:stretch>
            <a:fillRect/>
          </a:stretch>
        </p:blipFill>
        <p:spPr bwMode="auto">
          <a:xfrm>
            <a:off x="642910" y="2852530"/>
            <a:ext cx="4902504" cy="400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57742" cy="59404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C:\Users\Елена\Desktop\Новая папка\IMG_20180428_010642.jpg"/>
          <p:cNvPicPr/>
          <p:nvPr/>
        </p:nvPicPr>
        <p:blipFill>
          <a:blip r:embed="rId3" cstate="print"/>
          <a:srcRect l="15412" t="20813" r="8759" b="25866"/>
          <a:stretch>
            <a:fillRect/>
          </a:stretch>
        </p:blipFill>
        <p:spPr bwMode="auto">
          <a:xfrm rot="16200000">
            <a:off x="-321519" y="107173"/>
            <a:ext cx="3714775" cy="350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Desktop\Новая папка\IMG_20180428_010712.jpg"/>
          <p:cNvPicPr/>
          <p:nvPr/>
        </p:nvPicPr>
        <p:blipFill>
          <a:blip r:embed="rId4" cstate="print"/>
          <a:srcRect l="5204" t="10515" b="14989"/>
          <a:stretch>
            <a:fillRect/>
          </a:stretch>
        </p:blipFill>
        <p:spPr bwMode="auto">
          <a:xfrm>
            <a:off x="-357222" y="3786166"/>
            <a:ext cx="457203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Елена\Desktop\Новая папка\IMG_20180428_010659.jpg"/>
          <p:cNvPicPr/>
          <p:nvPr/>
        </p:nvPicPr>
        <p:blipFill>
          <a:blip r:embed="rId5" cstate="print"/>
          <a:srcRect l="7377" t="4624" r="1909" b="2092"/>
          <a:stretch>
            <a:fillRect/>
          </a:stretch>
        </p:blipFill>
        <p:spPr bwMode="auto">
          <a:xfrm rot="16200000">
            <a:off x="5294485" y="-651047"/>
            <a:ext cx="3499043" cy="480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Елена\Desktop\Новая папка\IMG_20180428_010650.jpg"/>
          <p:cNvPicPr/>
          <p:nvPr/>
        </p:nvPicPr>
        <p:blipFill>
          <a:blip r:embed="rId6" cstate="print"/>
          <a:srcRect l="12367" t="5017" r="5597" b="11703"/>
          <a:stretch>
            <a:fillRect/>
          </a:stretch>
        </p:blipFill>
        <p:spPr bwMode="auto">
          <a:xfrm rot="16200000">
            <a:off x="5327739" y="3030451"/>
            <a:ext cx="3060590" cy="414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Экономический расчет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6" y="1142987"/>
          <a:ext cx="8358243" cy="5357848"/>
        </p:xfrm>
        <a:graphic>
          <a:graphicData uri="http://schemas.openxmlformats.org/drawingml/2006/table">
            <a:tbl>
              <a:tblPr/>
              <a:tblGrid>
                <a:gridCol w="2088906"/>
                <a:gridCol w="2089779"/>
                <a:gridCol w="2089779"/>
                <a:gridCol w="2089779"/>
              </a:tblGrid>
              <a:tr h="1236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Название продукта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Цена 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Сколько необходимо для борща?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Стоимость кол-ва для борща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Мясо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250 руб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150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Картофель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40 руб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40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Капуста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30 руб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30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Свекла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30 руб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300 гр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Морковь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30 руб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300 гр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10 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Лук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30 руб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150 гр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7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 50 коп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Томатная паста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600 руб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50 гр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30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Сметана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225 руб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200 гр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45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4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Растительное масло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80 руб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200 гр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16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186898" cy="5940444"/>
          </a:xfrm>
        </p:spPr>
        <p:txBody>
          <a:bodyPr>
            <a:normAutofit/>
          </a:bodyPr>
          <a:lstStyle/>
          <a:p>
            <a:pPr algn="l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Стратегия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это набор правил                  для действий в условиях неопределённости, когда результат зависит от сложившихся обстоятельств и действий других людей, общая перспектива действий.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Смета*___________________________________________________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 оплату детского тура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 территории базы отдыха «Верхний Бор»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* Смета – это примерный расчёт предстоящих расходов и доходов.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2"/>
          <a:ext cx="9144000" cy="7777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422"/>
                <a:gridCol w="4857784"/>
                <a:gridCol w="1928794"/>
              </a:tblGrid>
              <a:tr h="3689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Перечень услуг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Предлагаемые услуги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Цена </a:t>
                      </a:r>
                      <a:r>
                        <a:rPr lang="ru-RU" sz="1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</a:t>
                      </a: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детского билета</a:t>
                      </a:r>
                    </a:p>
                  </a:txBody>
                  <a:tcPr marL="68580" marR="68580" marT="0" marB="0" anchor="ctr"/>
                </a:tc>
              </a:tr>
              <a:tr h="36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Трансфер</a:t>
                      </a: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(как доехать?)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Как войти?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 руб.</a:t>
                      </a:r>
                    </a:p>
                  </a:txBody>
                  <a:tcPr marL="68580" marR="68580" marT="0" marB="0"/>
                </a:tc>
              </a:tr>
              <a:tr h="36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Где проживать?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Гостиница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400 руб.</a:t>
                      </a:r>
                    </a:p>
                  </a:txBody>
                  <a:tcPr marL="68580" marR="68580" marT="0" marB="0"/>
                </a:tc>
              </a:tr>
              <a:tr h="36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Коттедж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500 руб.</a:t>
                      </a:r>
                    </a:p>
                  </a:txBody>
                  <a:tcPr marL="68580" marR="68580" marT="0" marB="0"/>
                </a:tc>
              </a:tr>
              <a:tr h="36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Игровая программа на улице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Аниматоры + прокат техники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 руб.</a:t>
                      </a:r>
                    </a:p>
                  </a:txBody>
                  <a:tcPr marL="68580" marR="68580" marT="0" marB="0"/>
                </a:tc>
              </a:tr>
              <a:tr h="4344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Игровая комната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Аэрохоккей</a:t>
                      </a: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автомат </a:t>
                      </a:r>
                      <a:r>
                        <a:rPr lang="ru-RU" sz="18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Харли</a:t>
                      </a: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Дэвидсон</a:t>
                      </a: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космический баскетбол, лазерный тир и др.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 руб.</a:t>
                      </a:r>
                    </a:p>
                  </a:txBody>
                  <a:tcPr marL="68580" marR="68580" marT="0" marB="0"/>
                </a:tc>
              </a:tr>
              <a:tr h="36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бризоль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 руб.</a:t>
                      </a:r>
                    </a:p>
                  </a:txBody>
                  <a:tcPr marL="68580" marR="68580" marT="0" marB="0"/>
                </a:tc>
              </a:tr>
              <a:tr h="36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картофель фри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 руб.</a:t>
                      </a:r>
                    </a:p>
                  </a:txBody>
                  <a:tcPr marL="68580" marR="68580" marT="0" marB="0"/>
                </a:tc>
              </a:tr>
              <a:tr h="36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салат овощной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 руб.</a:t>
                      </a:r>
                    </a:p>
                  </a:txBody>
                  <a:tcPr marL="68580" marR="68580" marT="0" marB="0"/>
                </a:tc>
              </a:tr>
              <a:tr h="36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манная каша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 руб.</a:t>
                      </a:r>
                    </a:p>
                  </a:txBody>
                  <a:tcPr marL="68580" marR="68580" marT="0" marB="0"/>
                </a:tc>
              </a:tr>
              <a:tr h="36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пицца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 руб.</a:t>
                      </a:r>
                    </a:p>
                  </a:txBody>
                  <a:tcPr marL="68580" marR="68580" marT="0" marB="0"/>
                </a:tc>
              </a:tr>
              <a:tr h="36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шоколадный батончик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 руб.</a:t>
                      </a:r>
                    </a:p>
                  </a:txBody>
                  <a:tcPr marL="68580" marR="68580" marT="0" marB="0"/>
                </a:tc>
              </a:tr>
              <a:tr h="36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 руб.</a:t>
                      </a:r>
                    </a:p>
                  </a:txBody>
                  <a:tcPr marL="68580" marR="68580" marT="0" marB="0"/>
                </a:tc>
              </a:tr>
              <a:tr h="36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чай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 руб.</a:t>
                      </a:r>
                    </a:p>
                  </a:txBody>
                  <a:tcPr marL="68580" marR="68580" marT="0" marB="0"/>
                </a:tc>
              </a:tr>
              <a:tr h="368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Дискотека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 руб.</a:t>
                      </a:r>
                    </a:p>
                  </a:txBody>
                  <a:tcPr marL="68580" marR="68580" marT="0" marB="0"/>
                </a:tc>
              </a:tr>
              <a:tr h="377816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Итого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C:\Users\6145~1\AppData\Local\Temp\Rar$DIa10236.23817\1 - Икарус 250 (44 места).jpg"/>
          <p:cNvPicPr/>
          <p:nvPr/>
        </p:nvPicPr>
        <p:blipFill>
          <a:blip r:embed="rId2" cstate="print"/>
          <a:srcRect t="27848" b="3481"/>
          <a:stretch>
            <a:fillRect/>
          </a:stretch>
        </p:blipFill>
        <p:spPr bwMode="auto">
          <a:xfrm>
            <a:off x="0" y="0"/>
            <a:ext cx="464343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1428736"/>
            <a:ext cx="1714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Икарус 250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44 места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" name="Рисунок 10" descr="C:\Users\6145~1\AppData\Local\Temp\Rar$DIa10236.7922\2 - Мерседес Варио (23 места).jpg"/>
          <p:cNvPicPr/>
          <p:nvPr/>
        </p:nvPicPr>
        <p:blipFill>
          <a:blip r:embed="rId3" cstate="print"/>
          <a:srcRect b="3797"/>
          <a:stretch>
            <a:fillRect/>
          </a:stretch>
        </p:blipFill>
        <p:spPr bwMode="auto">
          <a:xfrm>
            <a:off x="4857752" y="1"/>
            <a:ext cx="4286248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643570" y="1714488"/>
            <a:ext cx="32861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Мерседес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Варио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23 места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6145~1\AppData\Local\Temp\Rar$DIa10236.29824\4 - Фольцваген Крафтер (14 мест).jpg"/>
          <p:cNvPicPr/>
          <p:nvPr/>
        </p:nvPicPr>
        <p:blipFill>
          <a:blip r:embed="rId4" cstate="print"/>
          <a:srcRect l="21474" t="8864" r="11464" b="18504"/>
          <a:stretch>
            <a:fillRect/>
          </a:stretch>
        </p:blipFill>
        <p:spPr bwMode="auto">
          <a:xfrm>
            <a:off x="0" y="2357430"/>
            <a:ext cx="357186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6145~1\AppData\Local\Temp\Rar$DIa10236.15313\7 - Хайгер (54 места).jpg"/>
          <p:cNvPicPr/>
          <p:nvPr/>
        </p:nvPicPr>
        <p:blipFill>
          <a:blip r:embed="rId5" cstate="print"/>
          <a:srcRect l="18682" t="20641" r="9711" b="16726"/>
          <a:stretch>
            <a:fillRect/>
          </a:stretch>
        </p:blipFill>
        <p:spPr bwMode="auto">
          <a:xfrm>
            <a:off x="4104606" y="2428868"/>
            <a:ext cx="5039394" cy="2653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4500570"/>
            <a:ext cx="35718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Фольцваген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Крафтер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 мест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929058" y="5072074"/>
            <a:ext cx="25003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Хайгер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54 места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:\всё от Настеньки\Мамуле (разное)\Часы (2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 класс (5 часов)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857231"/>
          <a:ext cx="8472520" cy="5715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44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5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717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003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66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№ урока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Предмет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Тема, заявленная по предмету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Тема по ОФГ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38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Окружающий мир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Общество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Что такое деньги и откуда они взялись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38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Окружающий мир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Опасные места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Когда рискуешь деньгами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64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Окружающий мир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Семейный бюджет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На что семья тратит деньги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329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56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Решение задач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Легко ли вести своё дело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215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108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Деление с остатком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Если нужно взвешивать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 класс (6 часов)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" y="785791"/>
          <a:ext cx="9143999" cy="6446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573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525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197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89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№ урока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Предмет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Тема, заявленная по предмету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Тема по ОФГ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88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Окружающий мир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Когда и где? История и путешествие в глубь времен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2000" dirty="0" err="1">
                          <a:latin typeface="Times New Roman"/>
                          <a:ea typeface="Calibri"/>
                          <a:cs typeface="Times New Roman"/>
                        </a:rPr>
                        <a:t>Статка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» от предков, или фамильные ценности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86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Окружающий мир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Основной закон России и права человека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Что такое страхование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981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Окружающий мир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Путешествие по России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Как пользоваться банковской картой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897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67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Окружающий мир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Путешествие по России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Как управлять своим кошельком, чтобы он не пустовал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608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Проект «Математика вокруг нас». Создание математического справочника «Наш город»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Где можно делать покупки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75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127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Решение задач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Личные деньги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528392" cy="5170586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 зрения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3" y="24548"/>
            <a:ext cx="5053679" cy="683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5542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0000" contrast="-40000"/>
          </a:blip>
          <a:stretch>
            <a:fillRect/>
          </a:stretch>
        </p:blipFill>
        <p:spPr>
          <a:xfrm>
            <a:off x="-417838" y="0"/>
            <a:ext cx="10303784" cy="69446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115460" cy="501175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Счётчик населения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Китай 1 402 239 306 чел.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Индия 1 372 299 414 чел.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Россия    146 517 903 чел.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100013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А.С.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Пчёлко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и Г.Б. Поляк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Арифметика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для 4 класса, 1955 г.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Задача 433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14620"/>
            <a:ext cx="8229600" cy="341154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Китобойная флотилия «Слава» за один рейс добыла 3000 китов. От каждого кита получили в среднем по 8 т 400 кг жира.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Сколько потребовалось бы овец, чтобы заменить этот жир, если для замены 1 т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рыбьего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жира требуется 120 овец?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4435" r="50861" b="2098"/>
          <a:stretch/>
        </p:blipFill>
        <p:spPr>
          <a:xfrm>
            <a:off x="3687432" y="-21985"/>
            <a:ext cx="3476855" cy="38556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6818" y="-27283"/>
            <a:ext cx="3717559" cy="57332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l="14092" t="50155" r="58504" b="7160"/>
          <a:stretch/>
        </p:blipFill>
        <p:spPr>
          <a:xfrm>
            <a:off x="3428453" y="3848053"/>
            <a:ext cx="2476761" cy="28933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/>
          <a:srcRect l="9720" t="20310" r="50321" b="26771"/>
          <a:stretch/>
        </p:blipFill>
        <p:spPr>
          <a:xfrm>
            <a:off x="5796136" y="2708920"/>
            <a:ext cx="341679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4619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3669" y="0"/>
            <a:ext cx="91476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214546" y="0"/>
            <a:ext cx="521497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Весь день на базаре старик торговал,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     Никто за корову цены не давал.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     Один паренёк пожалел старика: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     - Папаша, рука у тебя нелегка!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     Я возле коровы твоей постою,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     Авось продадим мы скотину твою.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     Идёт покупатель с тугим кошельком,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     И вот уж торгуется он с пареньком: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     - Корову продашь?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     - Покупай, коль богат.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     Корова, гляди, не корова, а клад!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     - Да так ли! Уж выглядит больно худой!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     - Не очень жирна, но хороший удой.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     - А много ль корова даёт молока?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     - Не выдоишь за день - устанет рука. 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566</Words>
  <Application>Microsoft Office PowerPoint</Application>
  <PresentationFormat>Экран (4:3)</PresentationFormat>
  <Paragraphs>183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2 класс (5 часов)</vt:lpstr>
      <vt:lpstr>3 класс (5 часов)</vt:lpstr>
      <vt:lpstr>4 класс (6 часов)</vt:lpstr>
      <vt:lpstr>Угол зрения</vt:lpstr>
      <vt:lpstr>Счётчик населения  Китай 1 402 239 306 чел. Индия 1 372 299 414 чел. Россия    146 517 903 чел.</vt:lpstr>
      <vt:lpstr>А.С. Пчёлко и Г.Б. Поляк Арифметика для 4 класса, 1955 г. Задача 433</vt:lpstr>
      <vt:lpstr>Слайд 8</vt:lpstr>
      <vt:lpstr>Слайд 9</vt:lpstr>
      <vt:lpstr>Продажа - передача товара   за денежную плату </vt:lpstr>
      <vt:lpstr>Рынок –   место купли – продажи товаров и услуг, заключение торговых сделок</vt:lpstr>
      <vt:lpstr>Цена –  денежное выражение стоимости товара</vt:lpstr>
      <vt:lpstr>Слайд 13</vt:lpstr>
      <vt:lpstr>От своей сестрёнки старшей Получил Серёжа Мишкин Замечательный подарок –  Интереснейшую книжку. И, подарок свой вручая, Говорит она братишке: «На, возьми, владей, Серёжа! Ты – хозяин этой книжки». Обменять, продать – что хочет Делать с ней теперь он может. Потому что он владелец, Книга – собственность Серёжи.      </vt:lpstr>
      <vt:lpstr>От своей сестрёнки старшей Получил Серёжа Мишкин Замечательный подарок –  Интереснейшую книжку. И, подарок свой вручая, Говорит она братишке: «На, возьми, владей, Серёжа! Ты – хозяин этой книжки». Обменять, продать – что хочет Делать с ней теперь он может. Потому что он владелец, Книга – собственность Серёжи.      </vt:lpstr>
      <vt:lpstr>Слайд 16</vt:lpstr>
      <vt:lpstr>Слайд 17</vt:lpstr>
      <vt:lpstr>       Все новости,  за исключением цены на хлеб, бессмысленны и неуместны.                                            Чарльз Лэм,                                                         (1775 – 1834),                                                         английский поэт</vt:lpstr>
      <vt:lpstr>Какие науки спрятались в борще?</vt:lpstr>
      <vt:lpstr>Слайд 20</vt:lpstr>
      <vt:lpstr>Слайд 21</vt:lpstr>
      <vt:lpstr>Экономический расчет </vt:lpstr>
      <vt:lpstr>Стратегия – это набор правил                  для действий в условиях неопределённости, когда результат зависит от сложившихся обстоятельств и действий других людей, общая перспектива действий. </vt:lpstr>
      <vt:lpstr>           Смета*___________________________________________________ на оплату детского тура на территории базы отдыха «Верхний Бор»   * Смета – это примерный расчёт предстоящих расходов и доходов. 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</cp:lastModifiedBy>
  <cp:revision>164</cp:revision>
  <dcterms:created xsi:type="dcterms:W3CDTF">2020-10-31T14:22:37Z</dcterms:created>
  <dcterms:modified xsi:type="dcterms:W3CDTF">2022-12-14T19:51:14Z</dcterms:modified>
</cp:coreProperties>
</file>